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85" r:id="rId6"/>
    <p:sldId id="284" r:id="rId7"/>
    <p:sldId id="260" r:id="rId8"/>
    <p:sldId id="262" r:id="rId9"/>
    <p:sldId id="263" r:id="rId10"/>
    <p:sldId id="264" r:id="rId11"/>
    <p:sldId id="265" r:id="rId12"/>
    <p:sldId id="266" r:id="rId13"/>
    <p:sldId id="267" r:id="rId14"/>
    <p:sldId id="286" r:id="rId15"/>
    <p:sldId id="268" r:id="rId16"/>
    <p:sldId id="269" r:id="rId17"/>
    <p:sldId id="301" r:id="rId18"/>
    <p:sldId id="270" r:id="rId19"/>
    <p:sldId id="288" r:id="rId20"/>
    <p:sldId id="289" r:id="rId21"/>
    <p:sldId id="303" r:id="rId22"/>
    <p:sldId id="291" r:id="rId23"/>
    <p:sldId id="304" r:id="rId24"/>
    <p:sldId id="294" r:id="rId25"/>
    <p:sldId id="295" r:id="rId26"/>
    <p:sldId id="296" r:id="rId27"/>
    <p:sldId id="297" r:id="rId28"/>
    <p:sldId id="298" r:id="rId29"/>
    <p:sldId id="299" r:id="rId30"/>
    <p:sldId id="300" r:id="rId31"/>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3"/>
    <p:restoredTop sz="94720"/>
  </p:normalViewPr>
  <p:slideViewPr>
    <p:cSldViewPr>
      <p:cViewPr varScale="1">
        <p:scale>
          <a:sx n="205" d="100"/>
          <a:sy n="205" d="100"/>
        </p:scale>
        <p:origin x="192" y="232"/>
      </p:cViewPr>
      <p:guideLst>
        <p:guide orient="horz" pos="2160"/>
        <p:guide pos="35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02/10/2024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6</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15</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19</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24</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27</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02/10/2024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02/10/2024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02/10/2024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02/10/2024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02/10/2024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02/10/2024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02/10/2024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02/10/2024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02/10/2024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02/10/2024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02/10/2024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02/10/2024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Then,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4" name="Picture 2"/>
          <p:cNvPicPr>
            <a:picLocks noChangeAspect="1" noChangeArrowheads="1"/>
          </p:cNvPicPr>
          <p:nvPr/>
        </p:nvPicPr>
        <p:blipFill>
          <a:blip r:embed="rId2"/>
          <a:stretch/>
        </p:blipFill>
        <p:spPr bwMode="auto">
          <a:xfrm>
            <a:off x="7411360" y="1646494"/>
            <a:ext cx="4421596" cy="4119322"/>
          </a:xfrm>
          <a:prstGeom prst="rect">
            <a:avLst/>
          </a:prstGeom>
          <a:noFill/>
        </p:spPr>
      </p:pic>
      <p:pic>
        <p:nvPicPr>
          <p:cNvPr id="6" name="Picture 5"/>
          <p:cNvPicPr>
            <a:picLocks noChangeAspect="1"/>
          </p:cNvPicPr>
          <p:nvPr/>
        </p:nvPicPr>
        <p:blipFill>
          <a:blip r:embed="rId3"/>
          <a:stretch/>
        </p:blipFill>
        <p:spPr bwMode="auto">
          <a:xfrm>
            <a:off x="8510841" y="1835550"/>
            <a:ext cx="545591" cy="545591"/>
          </a:xfrm>
          <a:prstGeom prst="rect">
            <a:avLst/>
          </a:prstGeom>
        </p:spPr>
      </p:pic>
      <p:pic>
        <p:nvPicPr>
          <p:cNvPr id="7" name="Picture 6"/>
          <p:cNvPicPr>
            <a:picLocks noChangeAspect="1"/>
          </p:cNvPicPr>
          <p:nvPr/>
        </p:nvPicPr>
        <p:blipFill>
          <a:blip r:embed="rId3"/>
          <a:stretch/>
        </p:blipFill>
        <p:spPr bwMode="auto">
          <a:xfrm>
            <a:off x="8238045" y="3809504"/>
            <a:ext cx="545591" cy="545591"/>
          </a:xfrm>
          <a:prstGeom prst="rect">
            <a:avLst/>
          </a:prstGeom>
        </p:spPr>
      </p:pic>
      <p:pic>
        <p:nvPicPr>
          <p:cNvPr id="8" name="Picture 7"/>
          <p:cNvPicPr>
            <a:picLocks noChangeAspect="1"/>
          </p:cNvPicPr>
          <p:nvPr/>
        </p:nvPicPr>
        <p:blipFill>
          <a:blip r:embed="rId4"/>
          <a:stretch/>
        </p:blipFill>
        <p:spPr bwMode="auto">
          <a:xfrm>
            <a:off x="9831470" y="2381141"/>
            <a:ext cx="467154" cy="467154"/>
          </a:xfrm>
          <a:prstGeom prst="rect">
            <a:avLst/>
          </a:prstGeom>
        </p:spPr>
      </p:pic>
      <p:pic>
        <p:nvPicPr>
          <p:cNvPr id="9" name="Picture 8"/>
          <p:cNvPicPr>
            <a:picLocks noChangeAspect="1"/>
          </p:cNvPicPr>
          <p:nvPr/>
        </p:nvPicPr>
        <p:blipFill>
          <a:blip r:embed="rId4"/>
          <a:stretch/>
        </p:blipFill>
        <p:spPr bwMode="auto">
          <a:xfrm>
            <a:off x="9388581" y="3472578"/>
            <a:ext cx="467154" cy="4671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chemeClr val="accent2">
                    <a:lumMod val="75000"/>
                  </a:schemeClr>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all</a:t>
            </a:r>
            <a:r>
              <a:rPr lang="en-US" dirty="0"/>
              <a:t>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7" name="Picture 16">
            <a:extLst>
              <a:ext uri="{FF2B5EF4-FFF2-40B4-BE49-F238E27FC236}">
                <a16:creationId xmlns:a16="http://schemas.microsoft.com/office/drawing/2014/main" id="{4922F260-0F86-323E-2D5D-F8B56964799F}"/>
              </a:ext>
            </a:extLst>
          </p:cNvPr>
          <p:cNvPicPr>
            <a:picLocks noChangeAspect="1"/>
          </p:cNvPicPr>
          <p:nvPr/>
        </p:nvPicPr>
        <p:blipFill>
          <a:blip r:embed="rId5"/>
          <a:stretch>
            <a:fillRect/>
          </a:stretch>
        </p:blipFill>
        <p:spPr>
          <a:xfrm>
            <a:off x="8147107" y="3789215"/>
            <a:ext cx="377807" cy="405739"/>
          </a:xfrm>
          <a:prstGeom prst="rect">
            <a:avLst/>
          </a:prstGeom>
        </p:spPr>
      </p:pic>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pic>
        <p:nvPicPr>
          <p:cNvPr id="19" name="Picture 18">
            <a:extLst>
              <a:ext uri="{FF2B5EF4-FFF2-40B4-BE49-F238E27FC236}">
                <a16:creationId xmlns:a16="http://schemas.microsoft.com/office/drawing/2014/main" id="{C5C17BE4-5340-CD71-589E-302741131B38}"/>
              </a:ext>
            </a:extLst>
          </p:cNvPr>
          <p:cNvPicPr>
            <a:picLocks noChangeAspect="1"/>
          </p:cNvPicPr>
          <p:nvPr/>
        </p:nvPicPr>
        <p:blipFill>
          <a:blip r:embed="rId5"/>
          <a:stretch>
            <a:fillRect/>
          </a:stretch>
        </p:blipFill>
        <p:spPr bwMode="auto">
          <a:xfrm>
            <a:off x="9696400" y="5317372"/>
            <a:ext cx="377807" cy="405739"/>
          </a:xfrm>
          <a:prstGeom prst="rect">
            <a:avLst/>
          </a:prstGeom>
        </p:spPr>
      </p:pic>
      <p:sp>
        <p:nvSpPr>
          <p:cNvPr id="5" name="TextBox 4">
            <a:extLst>
              <a:ext uri="{FF2B5EF4-FFF2-40B4-BE49-F238E27FC236}">
                <a16:creationId xmlns:a16="http://schemas.microsoft.com/office/drawing/2014/main" id="{9E3802BA-F974-89EB-6210-6529FC53E42C}"/>
              </a:ext>
            </a:extLst>
          </p:cNvPr>
          <p:cNvSpPr txBox="1"/>
          <p:nvPr/>
        </p:nvSpPr>
        <p:spPr bwMode="auto">
          <a:xfrm>
            <a:off x="10811429" y="1764411"/>
            <a:ext cx="1265090"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chemeClr val="accent2">
                    <a:lumMod val="75000"/>
                  </a:schemeClr>
                </a:solidFill>
                <a:effectLst/>
                <a:latin typeface="Helvetica" pitchFamily="2" charset="0"/>
              </a:rPr>
              <a:t>partial_average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@study nodes</a:t>
            </a:r>
          </a:p>
          <a:p>
            <a:endParaRPr lang="en-NL" sz="1050" i="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Running a federated algorithm</a:t>
            </a:r>
            <a:endParaRPr lang="en-GB" dirty="0"/>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CHALLENGE</a:t>
              </a:r>
              <a:endParaRPr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232202"/>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a:t>
            </a:r>
            <a:r>
              <a:rPr lang="en-GB" i="1" dirty="0">
                <a:solidFill>
                  <a:srgbClr val="383838"/>
                </a:solidFill>
                <a:latin typeface="Mulish"/>
              </a:rPr>
              <a:t>study</a:t>
            </a:r>
            <a:r>
              <a:rPr lang="en-GB" dirty="0">
                <a:solidFill>
                  <a:srgbClr val="383838"/>
                </a:solidFill>
                <a:latin typeface="Mulish"/>
              </a:rPr>
              <a:t>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US" b="1" i="1" dirty="0" err="1">
                <a:solidFill>
                  <a:schemeClr val="accent2">
                    <a:lumMod val="75000"/>
                  </a:schemeClr>
                </a:solidFill>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a:t>
            </a:r>
            <a:r>
              <a:rPr lang="en-GB" b="1"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dirty="0"/>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5" name="Picture 4">
            <a:extLst>
              <a:ext uri="{FF2B5EF4-FFF2-40B4-BE49-F238E27FC236}">
                <a16:creationId xmlns:a16="http://schemas.microsoft.com/office/drawing/2014/main" id="{5B6043E7-6948-5555-0178-EA5AD6783611}"/>
              </a:ext>
            </a:extLst>
          </p:cNvPr>
          <p:cNvPicPr>
            <a:picLocks noChangeAspect="1"/>
          </p:cNvPicPr>
          <p:nvPr/>
        </p:nvPicPr>
        <p:blipFill>
          <a:blip r:embed="rId3"/>
          <a:stretch>
            <a:fillRect/>
          </a:stretch>
        </p:blipFill>
        <p:spPr>
          <a:xfrm>
            <a:off x="4511824" y="1556792"/>
            <a:ext cx="2847082" cy="558113"/>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B456C3FB-8916-6EE7-787A-85D7358EF8B0}"/>
              </a:ext>
            </a:extLst>
          </p:cNvPr>
          <p:cNvPicPr>
            <a:picLocks noChangeAspect="1"/>
          </p:cNvPicPr>
          <p:nvPr/>
        </p:nvPicPr>
        <p:blipFill>
          <a:blip r:embed="rId4"/>
          <a:stretch>
            <a:fillRect/>
          </a:stretch>
        </p:blipFill>
        <p:spPr>
          <a:xfrm>
            <a:off x="8273249" y="1945672"/>
            <a:ext cx="3404477" cy="33232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6346-6C52-7298-3FE8-14B679B5C452}"/>
              </a:ext>
            </a:extLst>
          </p:cNvPr>
          <p:cNvSpPr>
            <a:spLocks noGrp="1"/>
          </p:cNvSpPr>
          <p:nvPr>
            <p:ph type="title"/>
          </p:nvPr>
        </p:nvSpPr>
        <p:spPr/>
        <p:txBody>
          <a:bodyPr/>
          <a:lstStyle/>
          <a:p>
            <a:r>
              <a:rPr lang="en-GB" dirty="0"/>
              <a:t>Running a federated algorithm</a:t>
            </a:r>
            <a:endParaRPr lang="en-NL" dirty="0"/>
          </a:p>
        </p:txBody>
      </p:sp>
      <p:pic>
        <p:nvPicPr>
          <p:cNvPr id="5" name="Picture 4">
            <a:extLst>
              <a:ext uri="{FF2B5EF4-FFF2-40B4-BE49-F238E27FC236}">
                <a16:creationId xmlns:a16="http://schemas.microsoft.com/office/drawing/2014/main" id="{7D566830-BB08-AEAD-A6CB-CC6F56464D0A}"/>
              </a:ext>
            </a:extLst>
          </p:cNvPr>
          <p:cNvPicPr>
            <a:picLocks noChangeAspect="1"/>
          </p:cNvPicPr>
          <p:nvPr/>
        </p:nvPicPr>
        <p:blipFill>
          <a:blip r:embed="rId2"/>
          <a:stretch>
            <a:fillRect/>
          </a:stretch>
        </p:blipFill>
        <p:spPr>
          <a:xfrm>
            <a:off x="191344" y="1484784"/>
            <a:ext cx="5249075" cy="1872208"/>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839149F-02A8-CA3B-3B73-8596C4A7F24B}"/>
              </a:ext>
            </a:extLst>
          </p:cNvPr>
          <p:cNvPicPr>
            <a:picLocks noChangeAspect="1"/>
          </p:cNvPicPr>
          <p:nvPr/>
        </p:nvPicPr>
        <p:blipFill>
          <a:blip r:embed="rId3"/>
          <a:stretch>
            <a:fillRect/>
          </a:stretch>
        </p:blipFill>
        <p:spPr>
          <a:xfrm>
            <a:off x="1364794" y="1942675"/>
            <a:ext cx="3536731" cy="3574557"/>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5435EA7-28D3-3EB6-63A0-3DFC6D01269B}"/>
              </a:ext>
            </a:extLst>
          </p:cNvPr>
          <p:cNvPicPr>
            <a:picLocks noChangeAspect="1"/>
          </p:cNvPicPr>
          <p:nvPr/>
        </p:nvPicPr>
        <p:blipFill>
          <a:blip r:embed="rId4"/>
          <a:stretch>
            <a:fillRect/>
          </a:stretch>
        </p:blipFill>
        <p:spPr>
          <a:xfrm>
            <a:off x="2887583" y="2564904"/>
            <a:ext cx="4790559" cy="352988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BD2761D-7FAF-C3A6-13F4-CC2533C8BFB3}"/>
              </a:ext>
            </a:extLst>
          </p:cNvPr>
          <p:cNvPicPr>
            <a:picLocks noChangeAspect="1"/>
          </p:cNvPicPr>
          <p:nvPr/>
        </p:nvPicPr>
        <p:blipFill>
          <a:blip r:embed="rId5"/>
          <a:stretch>
            <a:fillRect/>
          </a:stretch>
        </p:blipFill>
        <p:spPr>
          <a:xfrm>
            <a:off x="4727848" y="4197569"/>
            <a:ext cx="5475562" cy="20374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7543C76F-E482-E63B-51F4-2654D18A3844}"/>
              </a:ext>
            </a:extLst>
          </p:cNvPr>
          <p:cNvPicPr>
            <a:picLocks noChangeAspect="1"/>
          </p:cNvPicPr>
          <p:nvPr/>
        </p:nvPicPr>
        <p:blipFill>
          <a:blip r:embed="rId6"/>
          <a:stretch>
            <a:fillRect/>
          </a:stretch>
        </p:blipFill>
        <p:spPr>
          <a:xfrm>
            <a:off x="7453514" y="3438617"/>
            <a:ext cx="4129785" cy="2005896"/>
          </a:xfrm>
          <a:prstGeom prst="rect">
            <a:avLst/>
          </a:prstGeom>
          <a:effectLst>
            <a:outerShdw blurRad="63500" sx="102000" sy="102000" algn="ctr" rotWithShape="0">
              <a:prstClr val="black">
                <a:alpha val="40000"/>
              </a:prstClr>
            </a:outerShdw>
          </a:effectLst>
        </p:spPr>
      </p:pic>
      <p:grpSp>
        <p:nvGrpSpPr>
          <p:cNvPr id="14" name="Group 13">
            <a:extLst>
              <a:ext uri="{FF2B5EF4-FFF2-40B4-BE49-F238E27FC236}">
                <a16:creationId xmlns:a16="http://schemas.microsoft.com/office/drawing/2014/main" id="{E7149851-EA6A-C528-F488-78833ECD227A}"/>
              </a:ext>
            </a:extLst>
          </p:cNvPr>
          <p:cNvGrpSpPr/>
          <p:nvPr/>
        </p:nvGrpSpPr>
        <p:grpSpPr bwMode="auto">
          <a:xfrm>
            <a:off x="941689" y="999371"/>
            <a:ext cx="1905026" cy="408020"/>
            <a:chOff x="941689" y="999371"/>
            <a:chExt cx="1905026" cy="408020"/>
          </a:xfrm>
        </p:grpSpPr>
        <p:sp>
          <p:nvSpPr>
            <p:cNvPr id="15" name="Rectangle 14">
              <a:extLst>
                <a:ext uri="{FF2B5EF4-FFF2-40B4-BE49-F238E27FC236}">
                  <a16:creationId xmlns:a16="http://schemas.microsoft.com/office/drawing/2014/main" id="{D1458313-2976-8DB1-35A0-5941559A01C1}"/>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6" name="TextBox 15">
              <a:extLst>
                <a:ext uri="{FF2B5EF4-FFF2-40B4-BE49-F238E27FC236}">
                  <a16:creationId xmlns:a16="http://schemas.microsoft.com/office/drawing/2014/main" id="{64E77349-9C4D-985D-35D5-344DDD878182}"/>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17" name="Graphic 16" descr="Lightning bolt with solid fill">
              <a:extLst>
                <a:ext uri="{FF2B5EF4-FFF2-40B4-BE49-F238E27FC236}">
                  <a16:creationId xmlns:a16="http://schemas.microsoft.com/office/drawing/2014/main" id="{5916BB51-83A4-493E-10C5-19C18A5E752E}"/>
                </a:ext>
              </a:extLst>
            </p:cNvPr>
            <p:cNvPicPr>
              <a:picLocks noChangeAspect="1"/>
            </p:cNvPicPr>
            <p:nvPr/>
          </p:nvPicPr>
          <p:blipFill>
            <a:blip r:embed="rId7"/>
            <a:stretch/>
          </p:blipFill>
          <p:spPr bwMode="auto">
            <a:xfrm>
              <a:off x="1001543" y="1050785"/>
              <a:ext cx="309674" cy="309674"/>
            </a:xfrm>
            <a:prstGeom prst="rect">
              <a:avLst/>
            </a:prstGeom>
          </p:spPr>
        </p:pic>
      </p:grpSp>
    </p:spTree>
    <p:extLst>
      <p:ext uri="{BB962C8B-B14F-4D97-AF65-F5344CB8AC3E}">
        <p14:creationId xmlns:p14="http://schemas.microsoft.com/office/powerpoint/2010/main" val="2726365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US" sz="2000" b="1" i="1" dirty="0" err="1">
                <a:solidFill>
                  <a:schemeClr val="accent2">
                    <a:lumMod val="75000"/>
                  </a:schemeClr>
                </a:solidFill>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one</a:t>
            </a:r>
            <a:r>
              <a:rPr lang="en-US" dirty="0"/>
              <a:t>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792193" y="1764411"/>
            <a:ext cx="1303562"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00B050"/>
                </a:solidFill>
                <a:effectLst/>
                <a:latin typeface="Helvetica" pitchFamily="2" charset="0"/>
              </a:rPr>
              <a:t>central_average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@Elderberry.</a:t>
            </a:r>
          </a:p>
          <a:p>
            <a:endParaRPr lang="en-NL" sz="1050" i="1" dirty="0"/>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spTree>
    <p:extLst>
      <p:ext uri="{BB962C8B-B14F-4D97-AF65-F5344CB8AC3E}">
        <p14:creationId xmlns:p14="http://schemas.microsoft.com/office/powerpoint/2010/main" val="1826612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667792" y="2123850"/>
            <a:ext cx="2384598" cy="1305150"/>
          </a:xfrm>
          <a:prstGeom prst="rect">
            <a:avLst/>
          </a:prstGeom>
          <a:noFill/>
        </p:spPr>
      </p:pic>
      <p:pic>
        <p:nvPicPr>
          <p:cNvPr id="1028" name="Picture 4"/>
          <p:cNvPicPr>
            <a:picLocks noChangeAspect="1" noChangeArrowheads="1"/>
          </p:cNvPicPr>
          <p:nvPr/>
        </p:nvPicPr>
        <p:blipFill>
          <a:blip r:embed="rId3"/>
          <a:stretch/>
        </p:blipFill>
        <p:spPr bwMode="auto">
          <a:xfrm>
            <a:off x="3075780" y="2123850"/>
            <a:ext cx="2384597" cy="1305150"/>
          </a:xfrm>
          <a:prstGeom prst="rect">
            <a:avLst/>
          </a:prstGeom>
          <a:noFill/>
        </p:spPr>
      </p:pic>
      <p:pic>
        <p:nvPicPr>
          <p:cNvPr id="1030" name="Picture 6"/>
          <p:cNvPicPr>
            <a:picLocks noChangeAspect="1" noChangeArrowheads="1"/>
          </p:cNvPicPr>
          <p:nvPr/>
        </p:nvPicPr>
        <p:blipFill>
          <a:blip r:embed="rId4"/>
          <a:stretch/>
        </p:blipFill>
        <p:spPr bwMode="auto">
          <a:xfrm>
            <a:off x="668515" y="4669586"/>
            <a:ext cx="2384597" cy="1305150"/>
          </a:xfrm>
          <a:prstGeom prst="rect">
            <a:avLst/>
          </a:prstGeom>
          <a:noFill/>
        </p:spPr>
      </p:pic>
      <p:pic>
        <p:nvPicPr>
          <p:cNvPr id="1032" name="Picture 8"/>
          <p:cNvPicPr>
            <a:picLocks noChangeAspect="1" noChangeArrowheads="1"/>
          </p:cNvPicPr>
          <p:nvPr/>
        </p:nvPicPr>
        <p:blipFill>
          <a:blip r:embed="rId5"/>
          <a:stretch/>
        </p:blipFill>
        <p:spPr bwMode="auto">
          <a:xfrm>
            <a:off x="3055592" y="4701868"/>
            <a:ext cx="2384597" cy="1305150"/>
          </a:xfrm>
          <a:prstGeom prst="rect">
            <a:avLst/>
          </a:prstGeom>
          <a:noFill/>
        </p:spPr>
      </p:pic>
      <p:pic>
        <p:nvPicPr>
          <p:cNvPr id="1034" name="Picture 10"/>
          <p:cNvPicPr>
            <a:picLocks noChangeAspect="1" noChangeArrowheads="1"/>
          </p:cNvPicPr>
          <p:nvPr/>
        </p:nvPicPr>
        <p:blipFill>
          <a:blip r:embed="rId6"/>
          <a:stretch/>
        </p:blipFill>
        <p:spPr bwMode="auto">
          <a:xfrm>
            <a:off x="665436" y="3408713"/>
            <a:ext cx="2384598" cy="1305150"/>
          </a:xfrm>
          <a:prstGeom prst="rect">
            <a:avLst/>
          </a:prstGeom>
          <a:noFill/>
        </p:spPr>
      </p:pic>
      <p:pic>
        <p:nvPicPr>
          <p:cNvPr id="1036" name="Picture 12"/>
          <p:cNvPicPr>
            <a:picLocks noChangeAspect="1" noChangeArrowheads="1"/>
          </p:cNvPicPr>
          <p:nvPr/>
        </p:nvPicPr>
        <p:blipFill>
          <a:blip r:embed="rId7"/>
          <a:stretch/>
        </p:blipFill>
        <p:spPr bwMode="auto">
          <a:xfrm>
            <a:off x="3052862" y="3396718"/>
            <a:ext cx="2384597" cy="1305150"/>
          </a:xfrm>
          <a:prstGeom prst="rect">
            <a:avLst/>
          </a:prstGeom>
          <a:noFill/>
        </p:spPr>
      </p:pic>
      <p:sp>
        <p:nvSpPr>
          <p:cNvPr id="7" name="Can 6">
            <a:extLst>
              <a:ext uri="{FF2B5EF4-FFF2-40B4-BE49-F238E27FC236}">
                <a16:creationId xmlns:a16="http://schemas.microsoft.com/office/drawing/2014/main" id="{9BFE96FB-61AF-91FC-CB42-D80951AAA317}"/>
              </a:ext>
            </a:extLst>
          </p:cNvPr>
          <p:cNvSpPr/>
          <p:nvPr/>
        </p:nvSpPr>
        <p:spPr>
          <a:xfrm>
            <a:off x="10128448" y="5764541"/>
            <a:ext cx="1008112" cy="420389"/>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A03736E6-4071-5042-338A-D854FD0B586C}"/>
              </a:ext>
            </a:extLst>
          </p:cNvPr>
          <p:cNvPicPr>
            <a:picLocks noChangeAspect="1"/>
          </p:cNvPicPr>
          <p:nvPr/>
        </p:nvPicPr>
        <p:blipFill>
          <a:blip r:embed="rId8"/>
          <a:stretch>
            <a:fillRect/>
          </a:stretch>
        </p:blipFill>
        <p:spPr>
          <a:xfrm>
            <a:off x="7470802" y="2621335"/>
            <a:ext cx="3161702" cy="308626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4770537"/>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 under the hood!</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212529"/>
                </a:solidFill>
                <a:latin typeface="Mulish"/>
              </a:rPr>
              <a:t>Before submitting the request: why does the V6 UI let you select only a single organization for the central function?</a:t>
            </a:r>
          </a:p>
          <a:p>
            <a:pPr algn="just">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 </a:t>
            </a:r>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grpSp>
        <p:nvGrpSpPr>
          <p:cNvPr id="6" name="Group 5">
            <a:extLst>
              <a:ext uri="{FF2B5EF4-FFF2-40B4-BE49-F238E27FC236}">
                <a16:creationId xmlns:a16="http://schemas.microsoft.com/office/drawing/2014/main" id="{FCD606E6-C69E-1884-A847-5E48EC10AE7E}"/>
              </a:ext>
            </a:extLst>
          </p:cNvPr>
          <p:cNvGrpSpPr/>
          <p:nvPr/>
        </p:nvGrpSpPr>
        <p:grpSpPr bwMode="auto">
          <a:xfrm>
            <a:off x="3647728" y="5517232"/>
            <a:ext cx="4706515" cy="1201734"/>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7ECA-DA84-D201-8CED-2420B342608C}"/>
              </a:ext>
            </a:extLst>
          </p:cNvPr>
          <p:cNvSpPr>
            <a:spLocks noGrp="1"/>
          </p:cNvSpPr>
          <p:nvPr>
            <p:ph type="title"/>
          </p:nvPr>
        </p:nvSpPr>
        <p:spPr/>
        <p:txBody>
          <a:bodyPr/>
          <a:lstStyle/>
          <a:p>
            <a:r>
              <a:rPr lang="en-NL" dirty="0"/>
              <a:t>Algorithm pseudo-code</a:t>
            </a:r>
          </a:p>
        </p:txBody>
      </p:sp>
      <p:sp>
        <p:nvSpPr>
          <p:cNvPr id="7" name="TextBox 6">
            <a:extLst>
              <a:ext uri="{FF2B5EF4-FFF2-40B4-BE49-F238E27FC236}">
                <a16:creationId xmlns:a16="http://schemas.microsoft.com/office/drawing/2014/main" id="{13E74A0B-4B22-353C-E5E8-C0CC2D3D1CB2}"/>
              </a:ext>
            </a:extLst>
          </p:cNvPr>
          <p:cNvSpPr txBox="1"/>
          <p:nvPr/>
        </p:nvSpPr>
        <p:spPr>
          <a:xfrm>
            <a:off x="6105035" y="1268760"/>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00B05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F694B70E-EC54-7BF3-70B0-9C9274FE8970}"/>
              </a:ext>
            </a:extLst>
          </p:cNvPr>
          <p:cNvSpPr txBox="1"/>
          <p:nvPr/>
        </p:nvSpPr>
        <p:spPr>
          <a:xfrm>
            <a:off x="407368" y="1268760"/>
            <a:ext cx="5040560" cy="2215991"/>
          </a:xfrm>
          <a:prstGeom prst="rect">
            <a:avLst/>
          </a:prstGeom>
          <a:noFill/>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AE1B33A0-13F6-6531-EBFD-7CBB24FB4E68}"/>
              </a:ext>
            </a:extLst>
          </p:cNvPr>
          <p:cNvSpPr txBox="1"/>
          <p:nvPr/>
        </p:nvSpPr>
        <p:spPr>
          <a:xfrm>
            <a:off x="414225" y="3789040"/>
            <a:ext cx="4582345" cy="1631216"/>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a:t>
            </a: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sz="1400" dirty="0">
                <a:solidFill>
                  <a:srgbClr val="212529"/>
                </a:solidFill>
                <a:latin typeface="Mulish"/>
              </a:rPr>
              <a:t>Do you want to check the actual python code?</a:t>
            </a:r>
          </a:p>
          <a:p>
            <a:pPr algn="just">
              <a:defRPr/>
            </a:pPr>
            <a:r>
              <a:rPr lang="en-NL" sz="1400" b="1" dirty="0"/>
              <a:t>https://bit.ly/v6-federated-avg</a:t>
            </a:r>
          </a:p>
          <a:p>
            <a:pPr algn="just">
              <a:defRPr/>
            </a:pPr>
            <a:r>
              <a:rPr lang="en-GB" dirty="0">
                <a:solidFill>
                  <a:srgbClr val="212529"/>
                </a:solidFill>
                <a:latin typeface="Mulish"/>
              </a:rPr>
              <a:t> </a:t>
            </a:r>
          </a:p>
        </p:txBody>
      </p:sp>
    </p:spTree>
    <p:extLst>
      <p:ext uri="{BB962C8B-B14F-4D97-AF65-F5344CB8AC3E}">
        <p14:creationId xmlns:p14="http://schemas.microsoft.com/office/powerpoint/2010/main" val="585959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00B05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chemeClr val="accent2">
                    <a:lumMod val="75000"/>
                  </a:schemeClr>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00B05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chemeClr val="accent2">
                    <a:lumMod val="75000"/>
                  </a:schemeClr>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3659" y="1700808"/>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600056" y="242088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9192344" y="330214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Tree>
    <p:extLst>
      <p:ext uri="{BB962C8B-B14F-4D97-AF65-F5344CB8AC3E}">
        <p14:creationId xmlns:p14="http://schemas.microsoft.com/office/powerpoint/2010/main" val="87837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38ABB-68A9-DD29-1877-310A7DA02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9DB73-0739-5174-6D07-CE67185C9B6A}"/>
              </a:ext>
            </a:extLst>
          </p:cNvPr>
          <p:cNvSpPr>
            <a:spLocks noGrp="1"/>
          </p:cNvSpPr>
          <p:nvPr>
            <p:ph type="title"/>
          </p:nvPr>
        </p:nvSpPr>
        <p:spPr/>
        <p:txBody>
          <a:bodyPr/>
          <a:lstStyle/>
          <a:p>
            <a:r>
              <a:rPr lang="en-NL" dirty="0"/>
              <a:t>Reiterating on core concepts:</a:t>
            </a:r>
          </a:p>
        </p:txBody>
      </p:sp>
      <p:sp>
        <p:nvSpPr>
          <p:cNvPr id="7" name="TextBox 6">
            <a:extLst>
              <a:ext uri="{FF2B5EF4-FFF2-40B4-BE49-F238E27FC236}">
                <a16:creationId xmlns:a16="http://schemas.microsoft.com/office/drawing/2014/main" id="{78D6F227-5A8C-E65E-8DB4-4971BC5498C0}"/>
              </a:ext>
            </a:extLst>
          </p:cNvPr>
          <p:cNvSpPr txBox="1"/>
          <p:nvPr/>
        </p:nvSpPr>
        <p:spPr>
          <a:xfrm>
            <a:off x="6105035" y="1268760"/>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00B05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 </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CB3B7957-AFB9-C246-5C7C-0C90C97A2108}"/>
              </a:ext>
            </a:extLst>
          </p:cNvPr>
          <p:cNvSpPr txBox="1"/>
          <p:nvPr/>
        </p:nvSpPr>
        <p:spPr>
          <a:xfrm>
            <a:off x="407368" y="1268760"/>
            <a:ext cx="5040560" cy="2215991"/>
          </a:xfrm>
          <a:prstGeom prst="rect">
            <a:avLst/>
          </a:prstGeom>
          <a:noFill/>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FB2EF86C-B4BC-B0E4-53AD-09620869BE27}"/>
              </a:ext>
            </a:extLst>
          </p:cNvPr>
          <p:cNvSpPr txBox="1"/>
          <p:nvPr/>
        </p:nvSpPr>
        <p:spPr>
          <a:xfrm>
            <a:off x="407368" y="3832808"/>
            <a:ext cx="4582345" cy="2862322"/>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GB" sz="1800" b="1" i="1" dirty="0">
                <a:solidFill>
                  <a:srgbClr val="00B050"/>
                </a:solidFill>
                <a:latin typeface="Mulish"/>
              </a:rPr>
              <a:t> </a:t>
            </a:r>
            <a:r>
              <a:rPr lang="en-GB" sz="1800" b="1" i="1" dirty="0" err="1">
                <a:solidFill>
                  <a:srgbClr val="00B050"/>
                </a:solidFill>
                <a:latin typeface="Mulish"/>
              </a:rPr>
              <a:t>central_average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US" sz="1800" b="1" i="1" dirty="0">
                <a:solidFill>
                  <a:schemeClr val="accent2">
                    <a:lumMod val="75000"/>
                  </a:schemeClr>
                </a:solidFill>
              </a:rPr>
              <a:t> </a:t>
            </a:r>
            <a:r>
              <a:rPr lang="en-US" sz="1800" b="1" i="1" dirty="0" err="1">
                <a:solidFill>
                  <a:schemeClr val="accent2">
                    <a:lumMod val="75000"/>
                  </a:schemeClr>
                </a:solidFill>
              </a:rPr>
              <a:t>partial_average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chemeClr val="bg2">
                    <a:lumMod val="50000"/>
                  </a:schemeClr>
                </a:solidFill>
                <a:latin typeface="Andale Mono" panose="020B0509000000000004" pitchFamily="49" charset="0"/>
              </a:rPr>
              <a:t>dataset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US" sz="1800" b="1" i="1" dirty="0">
                <a:solidFill>
                  <a:schemeClr val="accent2">
                    <a:lumMod val="75000"/>
                  </a:schemeClr>
                </a:solidFill>
              </a:rPr>
              <a:t> </a:t>
            </a:r>
            <a:r>
              <a:rPr lang="en-US" sz="1800" b="1" i="1" dirty="0" err="1">
                <a:solidFill>
                  <a:schemeClr val="accent2">
                    <a:lumMod val="75000"/>
                  </a:schemeClr>
                </a:solidFill>
              </a:rPr>
              <a:t>partial_average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GB" sz="1800" b="1" i="1" dirty="0">
                <a:solidFill>
                  <a:srgbClr val="00B050"/>
                </a:solidFill>
                <a:latin typeface="Mulish"/>
              </a:rPr>
              <a:t> </a:t>
            </a:r>
            <a:r>
              <a:rPr lang="en-GB" sz="1800" b="1" i="1" dirty="0" err="1">
                <a:solidFill>
                  <a:srgbClr val="00B050"/>
                </a:solidFill>
                <a:latin typeface="Mulish"/>
              </a:rPr>
              <a:t>central_average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rgbClr val="FF0000"/>
                </a:solidFill>
                <a:latin typeface="Andale Mono" panose="020B0509000000000004" pitchFamily="49" charset="0"/>
              </a:rPr>
              <a:t>client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dirty="0">
                <a:solidFill>
                  <a:srgbClr val="212529"/>
                </a:solidFill>
                <a:latin typeface="Mulish"/>
              </a:rPr>
              <a:t> </a:t>
            </a:r>
          </a:p>
        </p:txBody>
      </p:sp>
    </p:spTree>
    <p:extLst>
      <p:ext uri="{BB962C8B-B14F-4D97-AF65-F5344CB8AC3E}">
        <p14:creationId xmlns:p14="http://schemas.microsoft.com/office/powerpoint/2010/main" val="304209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on a node?</a:t>
            </a:r>
          </a:p>
          <a:p>
            <a:pPr marL="0" indent="0">
              <a:buNone/>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3"/>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5"/>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6"/>
          <a:stretch/>
        </p:blipFill>
        <p:spPr bwMode="auto">
          <a:xfrm>
            <a:off x="9014333" y="3014917"/>
            <a:ext cx="467154" cy="467154"/>
          </a:xfrm>
          <a:prstGeom prst="rect">
            <a:avLst/>
          </a:prstGeom>
        </p:spPr>
      </p:pic>
      <p:grpSp>
        <p:nvGrpSpPr>
          <p:cNvPr id="6" name="Group 5">
            <a:extLst>
              <a:ext uri="{FF2B5EF4-FFF2-40B4-BE49-F238E27FC236}">
                <a16:creationId xmlns:a16="http://schemas.microsoft.com/office/drawing/2014/main" id="{9DB4AFD9-90E1-1BD1-E81E-BD6982540DBF}"/>
              </a:ext>
            </a:extLst>
          </p:cNvPr>
          <p:cNvGrpSpPr/>
          <p:nvPr/>
        </p:nvGrpSpPr>
        <p:grpSpPr>
          <a:xfrm>
            <a:off x="10100828" y="4464281"/>
            <a:ext cx="1800200" cy="1713940"/>
            <a:chOff x="7248128" y="927723"/>
            <a:chExt cx="1800200" cy="1713940"/>
          </a:xfrm>
        </p:grpSpPr>
        <p:pic>
          <p:nvPicPr>
            <p:cNvPr id="11" name="Picture 2">
              <a:extLst>
                <a:ext uri="{FF2B5EF4-FFF2-40B4-BE49-F238E27FC236}">
                  <a16:creationId xmlns:a16="http://schemas.microsoft.com/office/drawing/2014/main" id="{8D8793F6-CC4C-D202-6A74-1DAA8CE401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8206B72-4395-8884-1065-996842E50743}"/>
                </a:ext>
              </a:extLst>
            </p:cNvPr>
            <p:cNvGrpSpPr/>
            <p:nvPr/>
          </p:nvGrpSpPr>
          <p:grpSpPr>
            <a:xfrm>
              <a:off x="7536768" y="927723"/>
              <a:ext cx="1057493" cy="1207996"/>
              <a:chOff x="2783632" y="4365104"/>
              <a:chExt cx="1057493" cy="1207996"/>
            </a:xfrm>
          </p:grpSpPr>
          <p:sp>
            <p:nvSpPr>
              <p:cNvPr id="17" name="Rectangle 16">
                <a:extLst>
                  <a:ext uri="{FF2B5EF4-FFF2-40B4-BE49-F238E27FC236}">
                    <a16:creationId xmlns:a16="http://schemas.microsoft.com/office/drawing/2014/main" id="{6065E384-010A-689F-E74E-92BC8B6D6E90}"/>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DAB2A7E0-4526-0B05-8323-A205F73BDE94}"/>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20" name="TextBox 19">
                <a:extLst>
                  <a:ext uri="{FF2B5EF4-FFF2-40B4-BE49-F238E27FC236}">
                    <a16:creationId xmlns:a16="http://schemas.microsoft.com/office/drawing/2014/main" id="{5ABFF50E-DD71-EBC3-90F7-95BA8436E2E5}"/>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Tree>
    <p:extLst>
      <p:ext uri="{BB962C8B-B14F-4D97-AF65-F5344CB8AC3E}">
        <p14:creationId xmlns:p14="http://schemas.microsoft.com/office/powerpoint/2010/main" val="2163369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5082303" cy="4185761"/>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an </a:t>
            </a:r>
            <a:r>
              <a:rPr lang="en-GB" b="1" i="0" dirty="0">
                <a:solidFill>
                  <a:srgbClr val="383838"/>
                </a:solidFill>
                <a:latin typeface="Mulish"/>
              </a:rPr>
              <a:t>online</a:t>
            </a:r>
            <a:r>
              <a:rPr lang="en-GB" b="0" i="0" dirty="0">
                <a:solidFill>
                  <a:srgbClr val="383838"/>
                </a:solidFill>
                <a:latin typeface="Mulish"/>
              </a:rPr>
              <a:t> organizations within the study.</a:t>
            </a:r>
          </a:p>
          <a:p>
            <a:pPr marL="285750" indent="-285750" algn="just">
              <a:buFontTx/>
              <a:buChar char="-"/>
              <a:defRPr/>
            </a:pPr>
            <a:r>
              <a:rPr lang="en-GB" b="0" i="0" dirty="0">
                <a:solidFill>
                  <a:srgbClr val="383838"/>
                </a:solidFill>
                <a:latin typeface="Mulish"/>
              </a:rPr>
              <a:t>Choose the </a:t>
            </a:r>
            <a:r>
              <a:rPr lang="en-GB" b="0"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sz="2400" dirty="0">
                <a:solidFill>
                  <a:srgbClr val="383838"/>
                </a:solidFill>
                <a:latin typeface="Mulish"/>
              </a:rPr>
              <a:t>Before starting the task try to speculate: what is going to </a:t>
            </a:r>
            <a:r>
              <a:rPr lang="en-GB" sz="2400" b="0" i="0" dirty="0">
                <a:solidFill>
                  <a:srgbClr val="383838"/>
                </a:solidFill>
                <a:effectLst/>
                <a:latin typeface="Mulish"/>
              </a:rPr>
              <a:t>happen? </a:t>
            </a: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
        <p:nvSpPr>
          <p:cNvPr id="3" name="TextBox 2">
            <a:extLst>
              <a:ext uri="{FF2B5EF4-FFF2-40B4-BE49-F238E27FC236}">
                <a16:creationId xmlns:a16="http://schemas.microsoft.com/office/drawing/2014/main" id="{EF7C3BDD-BCFD-C662-AEA8-0AA08070A0B5}"/>
              </a:ext>
            </a:extLst>
          </p:cNvPr>
          <p:cNvSpPr txBox="1"/>
          <p:nvPr/>
        </p:nvSpPr>
        <p:spPr>
          <a:xfrm>
            <a:off x="6641799" y="1407391"/>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00B05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C0000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Tree>
    <p:extLst>
      <p:ext uri="{BB962C8B-B14F-4D97-AF65-F5344CB8AC3E}">
        <p14:creationId xmlns:p14="http://schemas.microsoft.com/office/powerpoint/2010/main" val="311577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3536" y="3759729"/>
            <a:ext cx="6134333" cy="30160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BA0F69A-60A9-0EE1-C9FC-770E61C58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711" y="1418344"/>
            <a:ext cx="5951984" cy="22141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5BAEDF-E5C7-6F99-3E3F-73DF799E7FE9}"/>
              </a:ext>
            </a:extLst>
          </p:cNvPr>
          <p:cNvPicPr>
            <a:picLocks noChangeAspect="1"/>
          </p:cNvPicPr>
          <p:nvPr/>
        </p:nvPicPr>
        <p:blipFill>
          <a:blip r:embed="rId5"/>
          <a:stretch/>
        </p:blipFill>
        <p:spPr bwMode="auto">
          <a:xfrm>
            <a:off x="10416480" y="1542866"/>
            <a:ext cx="545591" cy="545591"/>
          </a:xfrm>
          <a:prstGeom prst="rect">
            <a:avLst/>
          </a:prstGeom>
        </p:spPr>
      </p:pic>
      <p:sp>
        <p:nvSpPr>
          <p:cNvPr id="3" name="TextBox 2">
            <a:extLst>
              <a:ext uri="{FF2B5EF4-FFF2-40B4-BE49-F238E27FC236}">
                <a16:creationId xmlns:a16="http://schemas.microsoft.com/office/drawing/2014/main" id="{B735E1C5-74B0-5214-C8FF-44F27F9A4214}"/>
              </a:ext>
            </a:extLst>
          </p:cNvPr>
          <p:cNvSpPr txBox="1"/>
          <p:nvPr/>
        </p:nvSpPr>
        <p:spPr>
          <a:xfrm>
            <a:off x="7536160" y="1499308"/>
            <a:ext cx="1944216" cy="2031325"/>
          </a:xfrm>
          <a:prstGeom prst="rect">
            <a:avLst/>
          </a:prstGeom>
          <a:solidFill>
            <a:srgbClr val="FF0000"/>
          </a:solidFill>
        </p:spPr>
        <p:txBody>
          <a:bodyPr wrap="square" rtlCol="0">
            <a:spAutoFit/>
          </a:bodyPr>
          <a:lstStyle/>
          <a:p>
            <a:r>
              <a:rPr lang="en-NL" dirty="0"/>
              <a:t>REPLACE with episode 2 diagram</a:t>
            </a:r>
          </a:p>
          <a:p>
            <a:endParaRPr lang="en-NL" dirty="0"/>
          </a:p>
          <a:p>
            <a:endParaRPr lang="en-NL" dirty="0"/>
          </a:p>
          <a:p>
            <a:endParaRPr lang="en-NL" dirty="0"/>
          </a:p>
          <a:p>
            <a:endParaRPr lang="en-NL" dirty="0"/>
          </a:p>
          <a:p>
            <a:endParaRPr lang="en-NL" dirty="0"/>
          </a:p>
        </p:txBody>
      </p:sp>
    </p:spTree>
    <p:extLst>
      <p:ext uri="{BB962C8B-B14F-4D97-AF65-F5344CB8AC3E}">
        <p14:creationId xmlns:p14="http://schemas.microsoft.com/office/powerpoint/2010/main" val="95245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at the code level?</a:t>
            </a:r>
          </a:p>
          <a:p>
            <a:pPr>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t>
            </a:r>
            <a:r>
              <a:rPr lang="en-US" b="1" i="1" dirty="0"/>
              <a:t>Federated Average algorithm)</a:t>
            </a:r>
            <a:r>
              <a:rPr lang="en-US" i="1" dirty="0"/>
              <a:t>, and</a:t>
            </a:r>
            <a:r>
              <a:rPr lang="en-US" b="1" i="1" dirty="0"/>
              <a:t> </a:t>
            </a:r>
            <a:r>
              <a:rPr lang="en-US" i="1" dirty="0"/>
              <a:t>later on </a:t>
            </a:r>
            <a:r>
              <a:rPr lang="en-US" dirty="0"/>
              <a:t>a node gets a runtime error? (e.g., a code bug, unexpected input, etc.)</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6"/>
          <a:stretch>
            <a:fillRect/>
          </a:stretch>
        </p:blipFill>
        <p:spPr>
          <a:xfrm>
            <a:off x="7119596" y="38463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6"/>
          <a:stretch>
            <a:fillRect/>
          </a:stretch>
        </p:blipFill>
        <p:spPr bwMode="auto">
          <a:xfrm>
            <a:off x="7119596" y="117620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954511" cy="3354765"/>
          </a:xfrm>
          <a:prstGeom prst="rect">
            <a:avLst/>
          </a:prstGeom>
          <a:noFill/>
        </p:spPr>
        <p:txBody>
          <a:bodyPr wrap="square">
            <a:spAutoFit/>
          </a:bodyPr>
          <a:lstStyle/>
          <a:p>
            <a:pPr algn="just">
              <a:defRPr/>
            </a:pPr>
            <a:r>
              <a:rPr lang="en-US" sz="2800" dirty="0">
                <a:solidFill>
                  <a:srgbClr val="383838"/>
                </a:solidFill>
                <a:latin typeface="Mulish"/>
              </a:rPr>
              <a:t>H</a:t>
            </a:r>
            <a:r>
              <a:rPr lang="en-US" sz="2800" b="0" i="0" dirty="0">
                <a:solidFill>
                  <a:srgbClr val="383838"/>
                </a:solidFill>
                <a:latin typeface="Mulish"/>
              </a:rPr>
              <a:t>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the </a:t>
            </a:r>
            <a:r>
              <a:rPr lang="en-GB" b="1" dirty="0" err="1">
                <a:solidFill>
                  <a:srgbClr val="383838"/>
                </a:solidFill>
                <a:latin typeface="Mulish"/>
              </a:rPr>
              <a:t>ageGroup</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000" b="0" i="0" dirty="0">
                <a:solidFill>
                  <a:srgbClr val="383838"/>
                </a:solidFill>
                <a:effectLst/>
                <a:latin typeface="Mulish"/>
              </a:rPr>
              <a:t>Look at the </a:t>
            </a:r>
            <a:r>
              <a:rPr lang="en-GB" sz="2000" dirty="0">
                <a:solidFill>
                  <a:srgbClr val="383838"/>
                </a:solidFill>
                <a:latin typeface="Mulish"/>
              </a:rPr>
              <a:t>error logs. What was the cause of the failure of the </a:t>
            </a:r>
            <a:r>
              <a:rPr lang="en-US" sz="2000" b="1" i="1" dirty="0" err="1">
                <a:solidFill>
                  <a:schemeClr val="accent2">
                    <a:lumMod val="75000"/>
                  </a:schemeClr>
                </a:solidFill>
              </a:rPr>
              <a:t>partial_average</a:t>
            </a:r>
            <a:r>
              <a:rPr lang="en-GB" sz="2000" dirty="0">
                <a:solidFill>
                  <a:srgbClr val="383838"/>
                </a:solidFill>
                <a:latin typeface="Mulish"/>
              </a:rPr>
              <a:t>? What about the </a:t>
            </a:r>
            <a:r>
              <a:rPr lang="en-GB" sz="2000" b="1" i="1" dirty="0" err="1">
                <a:solidFill>
                  <a:srgbClr val="00B050"/>
                </a:solidFill>
                <a:latin typeface="Mulish"/>
              </a:rPr>
              <a:t>central_average</a:t>
            </a:r>
            <a:r>
              <a:rPr lang="en-GB" sz="2000" dirty="0">
                <a:solidFill>
                  <a:srgbClr val="383838"/>
                </a:solidFill>
                <a:latin typeface="Mulish"/>
              </a:rPr>
              <a:t>?</a:t>
            </a:r>
            <a:endParaRPr lang="en-GB" sz="2000" b="0" i="0" dirty="0">
              <a:solidFill>
                <a:srgbClr val="212529"/>
              </a:solidFill>
              <a:effectLst/>
              <a:latin typeface="Mulish"/>
            </a:endParaRPr>
          </a:p>
        </p:txBody>
      </p:sp>
      <p:pic>
        <p:nvPicPr>
          <p:cNvPr id="3" name="Picture 2">
            <a:extLst>
              <a:ext uri="{FF2B5EF4-FFF2-40B4-BE49-F238E27FC236}">
                <a16:creationId xmlns:a16="http://schemas.microsoft.com/office/drawing/2014/main" id="{1A8FCC26-4B08-C81E-32A9-E99EA5415891}"/>
              </a:ext>
            </a:extLst>
          </p:cNvPr>
          <p:cNvPicPr>
            <a:picLocks noChangeAspect="1"/>
          </p:cNvPicPr>
          <p:nvPr/>
        </p:nvPicPr>
        <p:blipFill>
          <a:blip r:embed="rId3"/>
          <a:stretch>
            <a:fillRect/>
          </a:stretch>
        </p:blipFill>
        <p:spPr bwMode="auto">
          <a:xfrm>
            <a:off x="8328248" y="2060848"/>
            <a:ext cx="3404477" cy="3323242"/>
          </a:xfrm>
          <a:prstGeom prst="rect">
            <a:avLst/>
          </a:prstGeom>
        </p:spPr>
      </p:pic>
      <p:sp>
        <p:nvSpPr>
          <p:cNvPr id="6" name="Rectangle 5">
            <a:extLst>
              <a:ext uri="{FF2B5EF4-FFF2-40B4-BE49-F238E27FC236}">
                <a16:creationId xmlns:a16="http://schemas.microsoft.com/office/drawing/2014/main" id="{8FB25A64-DC23-4AC1-D368-5A42EF14D96D}"/>
              </a:ext>
            </a:extLst>
          </p:cNvPr>
          <p:cNvSpPr/>
          <p:nvPr/>
        </p:nvSpPr>
        <p:spPr bwMode="auto">
          <a:xfrm>
            <a:off x="3503712" y="5301208"/>
            <a:ext cx="4706515" cy="132136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7" name="TextBox 6">
            <a:extLst>
              <a:ext uri="{FF2B5EF4-FFF2-40B4-BE49-F238E27FC236}">
                <a16:creationId xmlns:a16="http://schemas.microsoft.com/office/drawing/2014/main" id="{E6106391-9C4E-ECD8-C5AC-1F22DA9506B8}"/>
              </a:ext>
            </a:extLst>
          </p:cNvPr>
          <p:cNvSpPr txBox="1"/>
          <p:nvPr/>
        </p:nvSpPr>
        <p:spPr bwMode="auto">
          <a:xfrm>
            <a:off x="3905932" y="5391467"/>
            <a:ext cx="4141795"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error logs contain the error messages generated by the Python interpreter while running the algorithm functions. Look for messages that hint the root cause of the problem.</a:t>
            </a:r>
            <a:endParaRPr dirty="0"/>
          </a:p>
        </p:txBody>
      </p:sp>
      <p:pic>
        <p:nvPicPr>
          <p:cNvPr id="8" name="Graphic 10" descr="Lightning bolt with solid fill">
            <a:extLst>
              <a:ext uri="{FF2B5EF4-FFF2-40B4-BE49-F238E27FC236}">
                <a16:creationId xmlns:a16="http://schemas.microsoft.com/office/drawing/2014/main" id="{D26639AC-340B-CA95-648C-1C69E5A2D85F}"/>
              </a:ext>
            </a:extLst>
          </p:cNvPr>
          <p:cNvPicPr>
            <a:picLocks noChangeAspect="1"/>
          </p:cNvPicPr>
          <p:nvPr/>
        </p:nvPicPr>
        <p:blipFill>
          <a:blip r:embed="rId2"/>
          <a:stretch/>
        </p:blipFill>
        <p:spPr bwMode="auto">
          <a:xfrm>
            <a:off x="3568861" y="5476833"/>
            <a:ext cx="337072" cy="292168"/>
          </a:xfrm>
          <a:prstGeom prst="rect">
            <a:avLst/>
          </a:prstGeom>
        </p:spPr>
      </p:pic>
    </p:spTree>
    <p:extLst>
      <p:ext uri="{BB962C8B-B14F-4D97-AF65-F5344CB8AC3E}">
        <p14:creationId xmlns:p14="http://schemas.microsoft.com/office/powerpoint/2010/main" val="520660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00B05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00B05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8FEE-CC65-6E9B-C022-9103BD8F0850}"/>
              </a:ext>
            </a:extLst>
          </p:cNvPr>
          <p:cNvSpPr>
            <a:spLocks noGrp="1"/>
          </p:cNvSpPr>
          <p:nvPr>
            <p:ph type="title"/>
          </p:nvPr>
        </p:nvSpPr>
        <p:spPr/>
        <p:txBody>
          <a:bodyPr/>
          <a:lstStyle/>
          <a:p>
            <a:r>
              <a:rPr lang="en-GB" dirty="0"/>
              <a:t>Play around with other algorithms</a:t>
            </a:r>
          </a:p>
        </p:txBody>
      </p:sp>
      <p:grpSp>
        <p:nvGrpSpPr>
          <p:cNvPr id="4" name="Group 3">
            <a:extLst>
              <a:ext uri="{FF2B5EF4-FFF2-40B4-BE49-F238E27FC236}">
                <a16:creationId xmlns:a16="http://schemas.microsoft.com/office/drawing/2014/main" id="{2E2C507C-0778-D2C7-B337-7F3B7D92C494}"/>
              </a:ext>
            </a:extLst>
          </p:cNvPr>
          <p:cNvGrpSpPr/>
          <p:nvPr/>
        </p:nvGrpSpPr>
        <p:grpSpPr bwMode="auto">
          <a:xfrm>
            <a:off x="941689" y="999371"/>
            <a:ext cx="1905026" cy="408020"/>
            <a:chOff x="941689" y="999371"/>
            <a:chExt cx="1905026" cy="408020"/>
          </a:xfrm>
        </p:grpSpPr>
        <p:sp>
          <p:nvSpPr>
            <p:cNvPr id="5" name="Rectangle 4">
              <a:extLst>
                <a:ext uri="{FF2B5EF4-FFF2-40B4-BE49-F238E27FC236}">
                  <a16:creationId xmlns:a16="http://schemas.microsoft.com/office/drawing/2014/main" id="{8A76AEF0-A5F2-6B49-2F74-488E2B21B09A}"/>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676B4DB-A58A-AC18-FA09-9CF1712194CF}"/>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7" name="Graphic 16" descr="Lightning bolt with solid fill">
              <a:extLst>
                <a:ext uri="{FF2B5EF4-FFF2-40B4-BE49-F238E27FC236}">
                  <a16:creationId xmlns:a16="http://schemas.microsoft.com/office/drawing/2014/main" id="{EF2FADF7-6247-CAD1-09AA-27E2B7C97852}"/>
                </a:ext>
              </a:extLst>
            </p:cNvPr>
            <p:cNvPicPr>
              <a:picLocks noChangeAspect="1"/>
            </p:cNvPicPr>
            <p:nvPr/>
          </p:nvPicPr>
          <p:blipFill>
            <a:blip r:embed="rId2"/>
            <a:stretch/>
          </p:blipFill>
          <p:spPr bwMode="auto">
            <a:xfrm>
              <a:off x="1001543" y="1050785"/>
              <a:ext cx="309674" cy="309674"/>
            </a:xfrm>
            <a:prstGeom prst="rect">
              <a:avLst/>
            </a:prstGeom>
          </p:spPr>
        </p:pic>
      </p:grpSp>
      <p:sp>
        <p:nvSpPr>
          <p:cNvPr id="8" name="TextBox 7">
            <a:extLst>
              <a:ext uri="{FF2B5EF4-FFF2-40B4-BE49-F238E27FC236}">
                <a16:creationId xmlns:a16="http://schemas.microsoft.com/office/drawing/2014/main" id="{597F80B3-328C-9434-9084-717336D39C45}"/>
              </a:ext>
            </a:extLst>
          </p:cNvPr>
          <p:cNvSpPr txBox="1"/>
          <p:nvPr/>
        </p:nvSpPr>
        <p:spPr bwMode="auto">
          <a:xfrm>
            <a:off x="2114688" y="2340047"/>
            <a:ext cx="7962623" cy="1384995"/>
          </a:xfrm>
          <a:prstGeom prst="rect">
            <a:avLst/>
          </a:prstGeom>
          <a:noFill/>
        </p:spPr>
        <p:txBody>
          <a:bodyPr wrap="square">
            <a:spAutoFit/>
          </a:bodyPr>
          <a:lstStyle/>
          <a:p>
            <a:pPr algn="ctr">
              <a:defRPr/>
            </a:pPr>
            <a:r>
              <a:rPr lang="nl-NL" sz="2800" b="0" i="0" dirty="0" err="1">
                <a:solidFill>
                  <a:srgbClr val="383838"/>
                </a:solidFill>
                <a:latin typeface="Mulish"/>
              </a:rPr>
              <a:t>Try</a:t>
            </a:r>
            <a:r>
              <a:rPr lang="nl-NL" sz="2800" b="0" i="0" dirty="0">
                <a:solidFill>
                  <a:srgbClr val="383838"/>
                </a:solidFill>
                <a:latin typeface="Mulish"/>
              </a:rPr>
              <a:t> </a:t>
            </a:r>
            <a:r>
              <a:rPr lang="nl-NL" sz="2800" b="0" i="0" dirty="0" err="1">
                <a:solidFill>
                  <a:srgbClr val="383838"/>
                </a:solidFill>
                <a:latin typeface="Mulish"/>
              </a:rPr>
              <a:t>to</a:t>
            </a:r>
            <a:r>
              <a:rPr lang="nl-NL" sz="2800" b="0" i="0" dirty="0">
                <a:solidFill>
                  <a:srgbClr val="383838"/>
                </a:solidFill>
                <a:latin typeface="Mulish"/>
              </a:rPr>
              <a:t> </a:t>
            </a:r>
            <a:r>
              <a:rPr lang="nl-NL" sz="2800" b="0" i="0" dirty="0" err="1">
                <a:solidFill>
                  <a:srgbClr val="383838"/>
                </a:solidFill>
                <a:latin typeface="Mulish"/>
              </a:rPr>
              <a:t>see</a:t>
            </a:r>
            <a:r>
              <a:rPr lang="nl-NL" sz="2800" b="0" i="0" dirty="0">
                <a:solidFill>
                  <a:srgbClr val="383838"/>
                </a:solidFill>
                <a:latin typeface="Mulish"/>
              </a:rPr>
              <a:t> </a:t>
            </a:r>
            <a:r>
              <a:rPr lang="nl-NL" sz="2800" b="0" i="0" dirty="0" err="1">
                <a:solidFill>
                  <a:srgbClr val="383838"/>
                </a:solidFill>
                <a:latin typeface="Mulish"/>
              </a:rPr>
              <a:t>if</a:t>
            </a:r>
            <a:r>
              <a:rPr lang="nl-NL" sz="2800" b="0" i="0" dirty="0">
                <a:solidFill>
                  <a:srgbClr val="383838"/>
                </a:solidFill>
                <a:latin typeface="Mulish"/>
              </a:rPr>
              <a:t> </a:t>
            </a:r>
            <a:r>
              <a:rPr lang="nl-NL" sz="2800" b="0" i="0" dirty="0" err="1">
                <a:solidFill>
                  <a:srgbClr val="383838"/>
                </a:solidFill>
                <a:latin typeface="Mulish"/>
              </a:rPr>
              <a:t>you</a:t>
            </a:r>
            <a:r>
              <a:rPr lang="nl-NL" sz="2800" b="0" i="0" dirty="0">
                <a:solidFill>
                  <a:srgbClr val="383838"/>
                </a:solidFill>
                <a:latin typeface="Mulish"/>
              </a:rPr>
              <a:t> </a:t>
            </a:r>
            <a:r>
              <a:rPr lang="nl-NL" sz="2800" b="0" i="0" dirty="0" err="1">
                <a:solidFill>
                  <a:srgbClr val="383838"/>
                </a:solidFill>
                <a:latin typeface="Mulish"/>
              </a:rPr>
              <a:t>can</a:t>
            </a:r>
            <a:r>
              <a:rPr lang="nl-NL" sz="2800" b="0" i="0" dirty="0">
                <a:solidFill>
                  <a:srgbClr val="383838"/>
                </a:solidFill>
                <a:latin typeface="Mulish"/>
              </a:rPr>
              <a:t> run a different </a:t>
            </a:r>
            <a:r>
              <a:rPr lang="nl-NL" sz="2800" b="0" i="0" dirty="0" err="1">
                <a:solidFill>
                  <a:srgbClr val="383838"/>
                </a:solidFill>
                <a:latin typeface="Mulish"/>
              </a:rPr>
              <a:t>algorithm</a:t>
            </a:r>
            <a:r>
              <a:rPr lang="nl-NL" sz="2800" b="0" i="0" dirty="0">
                <a:solidFill>
                  <a:srgbClr val="383838"/>
                </a:solidFill>
                <a:latin typeface="Mulish"/>
              </a:rPr>
              <a:t> </a:t>
            </a:r>
            <a:r>
              <a:rPr lang="nl-NL" sz="2800" b="0" i="0" dirty="0" err="1">
                <a:solidFill>
                  <a:srgbClr val="383838"/>
                </a:solidFill>
                <a:latin typeface="Mulish"/>
              </a:rPr>
              <a:t>than</a:t>
            </a:r>
            <a:r>
              <a:rPr lang="nl-NL" sz="2800" b="0" i="0" dirty="0">
                <a:solidFill>
                  <a:srgbClr val="383838"/>
                </a:solidFill>
                <a:latin typeface="Mulish"/>
              </a:rPr>
              <a:t> </a:t>
            </a:r>
            <a:r>
              <a:rPr lang="nl-NL" sz="2800" b="0" i="0" dirty="0" err="1">
                <a:solidFill>
                  <a:srgbClr val="383838"/>
                </a:solidFill>
                <a:latin typeface="Mulish"/>
              </a:rPr>
              <a:t>the</a:t>
            </a:r>
            <a:r>
              <a:rPr lang="nl-NL" sz="2800" b="0" i="0" dirty="0">
                <a:solidFill>
                  <a:srgbClr val="383838"/>
                </a:solidFill>
                <a:latin typeface="Mulish"/>
              </a:rPr>
              <a:t> </a:t>
            </a:r>
            <a:r>
              <a:rPr lang="nl-NL" sz="2800" b="0" i="0" dirty="0" err="1">
                <a:solidFill>
                  <a:srgbClr val="383838"/>
                </a:solidFill>
                <a:latin typeface="Mulish"/>
              </a:rPr>
              <a:t>average</a:t>
            </a:r>
            <a:r>
              <a:rPr lang="nl-NL" sz="2800" b="0" i="0" dirty="0">
                <a:solidFill>
                  <a:srgbClr val="383838"/>
                </a:solidFill>
                <a:latin typeface="Mulish"/>
              </a:rPr>
              <a:t> we have </a:t>
            </a:r>
            <a:r>
              <a:rPr lang="nl-NL" sz="2800" b="0" i="0" dirty="0" err="1">
                <a:solidFill>
                  <a:srgbClr val="383838"/>
                </a:solidFill>
                <a:latin typeface="Mulish"/>
              </a:rPr>
              <a:t>used</a:t>
            </a:r>
            <a:r>
              <a:rPr lang="nl-NL" sz="2800" b="0" i="0" dirty="0">
                <a:solidFill>
                  <a:srgbClr val="383838"/>
                </a:solidFill>
                <a:latin typeface="Mulish"/>
              </a:rPr>
              <a:t> </a:t>
            </a:r>
            <a:r>
              <a:rPr lang="nl-NL" sz="2800" b="0" i="0" dirty="0" err="1">
                <a:solidFill>
                  <a:srgbClr val="383838"/>
                </a:solidFill>
                <a:latin typeface="Mulish"/>
              </a:rPr>
              <a:t>so</a:t>
            </a:r>
            <a:r>
              <a:rPr lang="nl-NL" sz="2800" b="0" i="0" dirty="0">
                <a:solidFill>
                  <a:srgbClr val="383838"/>
                </a:solidFill>
                <a:latin typeface="Mulish"/>
              </a:rPr>
              <a:t> far</a:t>
            </a:r>
            <a:r>
              <a:rPr lang="nl-NL" sz="2800" dirty="0">
                <a:solidFill>
                  <a:srgbClr val="383838"/>
                </a:solidFill>
                <a:latin typeface="Mulish"/>
              </a:rPr>
              <a:t>:</a:t>
            </a:r>
          </a:p>
          <a:p>
            <a:pPr algn="ctr">
              <a:defRPr/>
            </a:pPr>
            <a:endParaRPr lang="nl-NL" sz="2800" b="0" i="0" dirty="0">
              <a:solidFill>
                <a:srgbClr val="383838"/>
              </a:solidFill>
              <a:effectLst/>
              <a:latin typeface="Mulish"/>
            </a:endParaRPr>
          </a:p>
        </p:txBody>
      </p:sp>
      <p:pic>
        <p:nvPicPr>
          <p:cNvPr id="9" name="Graphic 8" descr="Lightning bolt with solid fill">
            <a:extLst>
              <a:ext uri="{FF2B5EF4-FFF2-40B4-BE49-F238E27FC236}">
                <a16:creationId xmlns:a16="http://schemas.microsoft.com/office/drawing/2014/main" id="{A7A7B0B2-54E3-75B7-0EAE-7075C86061C2}"/>
              </a:ext>
            </a:extLst>
          </p:cNvPr>
          <p:cNvPicPr>
            <a:picLocks noChangeAspect="1"/>
          </p:cNvPicPr>
          <p:nvPr/>
        </p:nvPicPr>
        <p:blipFill>
          <a:blip r:embed="rId2"/>
          <a:stretch/>
        </p:blipFill>
        <p:spPr bwMode="auto">
          <a:xfrm>
            <a:off x="3899328" y="5168695"/>
            <a:ext cx="337072" cy="309674"/>
          </a:xfrm>
          <a:prstGeom prst="rect">
            <a:avLst/>
          </a:prstGeom>
        </p:spPr>
      </p:pic>
      <p:grpSp>
        <p:nvGrpSpPr>
          <p:cNvPr id="10" name="Group 9">
            <a:extLst>
              <a:ext uri="{FF2B5EF4-FFF2-40B4-BE49-F238E27FC236}">
                <a16:creationId xmlns:a16="http://schemas.microsoft.com/office/drawing/2014/main" id="{7441C48E-7A0A-C711-DC87-34C11641448C}"/>
              </a:ext>
            </a:extLst>
          </p:cNvPr>
          <p:cNvGrpSpPr/>
          <p:nvPr/>
        </p:nvGrpSpPr>
        <p:grpSpPr bwMode="auto">
          <a:xfrm>
            <a:off x="3791744" y="4726708"/>
            <a:ext cx="4706515" cy="1273742"/>
            <a:chOff x="941689" y="864637"/>
            <a:chExt cx="4323960" cy="1273742"/>
          </a:xfrm>
        </p:grpSpPr>
        <p:sp>
          <p:nvSpPr>
            <p:cNvPr id="11" name="Rectangle 10">
              <a:extLst>
                <a:ext uri="{FF2B5EF4-FFF2-40B4-BE49-F238E27FC236}">
                  <a16:creationId xmlns:a16="http://schemas.microsoft.com/office/drawing/2014/main" id="{853DA488-6A38-D109-5D75-F2C6873D5B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2" name="TextBox 11">
              <a:extLst>
                <a:ext uri="{FF2B5EF4-FFF2-40B4-BE49-F238E27FC236}">
                  <a16:creationId xmlns:a16="http://schemas.microsoft.com/office/drawing/2014/main" id="{9020945A-D592-77F9-E504-006D645554B9}"/>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b="1" dirty="0">
                  <a:solidFill>
                    <a:schemeClr val="bg1"/>
                  </a:solidFill>
                </a:rPr>
                <a:t>This time, choose the </a:t>
              </a:r>
              <a:r>
                <a:rPr lang="en-GB" sz="1400" b="1" i="1" dirty="0" err="1">
                  <a:solidFill>
                    <a:schemeClr val="bg1"/>
                  </a:solidFill>
                </a:rPr>
                <a:t>kaplan_meier</a:t>
              </a:r>
              <a:r>
                <a:rPr lang="en-GB" sz="1400" b="1" i="1" dirty="0">
                  <a:solidFill>
                    <a:schemeClr val="bg1"/>
                  </a:solidFill>
                </a:rPr>
                <a:t> (csv)</a:t>
              </a:r>
              <a:r>
                <a:rPr lang="en-GB" sz="1400" b="1" dirty="0">
                  <a:solidFill>
                    <a:schemeClr val="bg1"/>
                  </a:solidFill>
                </a:rPr>
                <a:t> database!</a:t>
              </a:r>
              <a:endParaRPr b="1" dirty="0"/>
            </a:p>
          </p:txBody>
        </p:sp>
        <p:pic>
          <p:nvPicPr>
            <p:cNvPr id="13" name="Graphic 10" descr="Lightning bolt with solid fill">
              <a:extLst>
                <a:ext uri="{FF2B5EF4-FFF2-40B4-BE49-F238E27FC236}">
                  <a16:creationId xmlns:a16="http://schemas.microsoft.com/office/drawing/2014/main" id="{C3F24C98-FA90-104B-1783-638286532061}"/>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14" name="Picture 13">
            <a:extLst>
              <a:ext uri="{FF2B5EF4-FFF2-40B4-BE49-F238E27FC236}">
                <a16:creationId xmlns:a16="http://schemas.microsoft.com/office/drawing/2014/main" id="{42CCC212-9512-F57B-3438-431086E66EA0}"/>
              </a:ext>
            </a:extLst>
          </p:cNvPr>
          <p:cNvPicPr>
            <a:picLocks noChangeAspect="1"/>
          </p:cNvPicPr>
          <p:nvPr/>
        </p:nvPicPr>
        <p:blipFill>
          <a:blip r:embed="rId3"/>
          <a:stretch>
            <a:fillRect/>
          </a:stretch>
        </p:blipFill>
        <p:spPr>
          <a:xfrm>
            <a:off x="3906895" y="3466955"/>
            <a:ext cx="4394200" cy="660400"/>
          </a:xfrm>
          <a:prstGeom prst="rect">
            <a:avLst/>
          </a:prstGeom>
        </p:spPr>
      </p:pic>
    </p:spTree>
    <p:extLst>
      <p:ext uri="{BB962C8B-B14F-4D97-AF65-F5344CB8AC3E}">
        <p14:creationId xmlns:p14="http://schemas.microsoft.com/office/powerpoint/2010/main" val="12876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The scenario – checking v6 concepts!</a:t>
            </a: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3"/>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4" name="Picture 12"/>
          <p:cNvPicPr>
            <a:picLocks noChangeAspect="1" noChangeArrowheads="1"/>
          </p:cNvPicPr>
          <p:nvPr/>
        </p:nvPicPr>
        <p:blipFill>
          <a:blip r:embed="rId4"/>
          <a:stretch/>
        </p:blipFill>
        <p:spPr bwMode="auto">
          <a:xfrm>
            <a:off x="8063671" y="3764444"/>
            <a:ext cx="2690468" cy="109354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lnSpcReduction="10000"/>
          </a:bodyPr>
          <a:lstStyle/>
          <a:p>
            <a:pPr marL="0" indent="0" algn="l">
              <a:buNone/>
            </a:pPr>
            <a:r>
              <a:rPr lang="en-GB" b="0" i="0" dirty="0">
                <a:solidFill>
                  <a:srgbClr val="383838"/>
                </a:solidFill>
                <a:effectLst/>
                <a:latin typeface="Mulish"/>
              </a:rPr>
              <a:t>The consortium (a.k.a. the collaboration) will initially work on two different sets of research questions: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Study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pic>
        <p:nvPicPr>
          <p:cNvPr id="3082" name="Picture 10"/>
          <p:cNvPicPr>
            <a:picLocks noChangeAspect="1" noChangeArrowheads="1"/>
          </p:cNvPicPr>
          <p:nvPr/>
        </p:nvPicPr>
        <p:blipFill>
          <a:blip r:embed="rId3"/>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4"/>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sp>
        <p:nvSpPr>
          <p:cNvPr id="5" name="Rounded Rectangle 4">
            <a:extLst>
              <a:ext uri="{FF2B5EF4-FFF2-40B4-BE49-F238E27FC236}">
                <a16:creationId xmlns:a16="http://schemas.microsoft.com/office/drawing/2014/main" id="{356E4A07-AEF3-3B46-1548-D04855AF5197}"/>
              </a:ext>
            </a:extLst>
          </p:cNvPr>
          <p:cNvSpPr/>
          <p:nvPr/>
        </p:nvSpPr>
        <p:spPr>
          <a:xfrm>
            <a:off x="911424" y="3501008"/>
            <a:ext cx="3673624" cy="2663463"/>
          </a:xfrm>
          <a:prstGeom prst="roundRect">
            <a:avLst/>
          </a:prstGeom>
          <a:noFill/>
          <a:ln w="444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ounded Rectangle 5">
            <a:extLst>
              <a:ext uri="{FF2B5EF4-FFF2-40B4-BE49-F238E27FC236}">
                <a16:creationId xmlns:a16="http://schemas.microsoft.com/office/drawing/2014/main" id="{8186300C-B6DF-CF8E-A35A-65B4828D5F85}"/>
              </a:ext>
            </a:extLst>
          </p:cNvPr>
          <p:cNvSpPr/>
          <p:nvPr/>
        </p:nvSpPr>
        <p:spPr bwMode="auto">
          <a:xfrm>
            <a:off x="739762" y="964703"/>
            <a:ext cx="2259894" cy="3400401"/>
          </a:xfrm>
          <a:prstGeom prst="roundRect">
            <a:avLst/>
          </a:prstGeom>
          <a:noFill/>
          <a:ln w="444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57405DFE-FCCD-3A04-C41C-F7F03290BDCB}"/>
              </a:ext>
            </a:extLst>
          </p:cNvPr>
          <p:cNvSpPr txBox="1"/>
          <p:nvPr/>
        </p:nvSpPr>
        <p:spPr>
          <a:xfrm>
            <a:off x="3143672" y="6099724"/>
            <a:ext cx="1099981" cy="369332"/>
          </a:xfrm>
          <a:prstGeom prst="rect">
            <a:avLst/>
          </a:prstGeom>
          <a:noFill/>
        </p:spPr>
        <p:txBody>
          <a:bodyPr wrap="none" rtlCol="0">
            <a:spAutoFit/>
          </a:bodyPr>
          <a:lstStyle/>
          <a:p>
            <a:r>
              <a:rPr lang="en-NL" b="1" dirty="0">
                <a:solidFill>
                  <a:schemeClr val="accent1">
                    <a:lumMod val="60000"/>
                    <a:lumOff val="40000"/>
                  </a:schemeClr>
                </a:solidFill>
              </a:rPr>
              <a:t>GGA2024</a:t>
            </a:r>
          </a:p>
        </p:txBody>
      </p:sp>
      <p:sp>
        <p:nvSpPr>
          <p:cNvPr id="8" name="TextBox 7">
            <a:extLst>
              <a:ext uri="{FF2B5EF4-FFF2-40B4-BE49-F238E27FC236}">
                <a16:creationId xmlns:a16="http://schemas.microsoft.com/office/drawing/2014/main" id="{FE6F5117-0437-159E-AE98-B8AB43D58931}"/>
              </a:ext>
            </a:extLst>
          </p:cNvPr>
          <p:cNvSpPr txBox="1"/>
          <p:nvPr/>
        </p:nvSpPr>
        <p:spPr bwMode="auto">
          <a:xfrm>
            <a:off x="2971616" y="997818"/>
            <a:ext cx="1237839" cy="369332"/>
          </a:xfrm>
          <a:prstGeom prst="rect">
            <a:avLst/>
          </a:prstGeom>
          <a:noFill/>
        </p:spPr>
        <p:txBody>
          <a:bodyPr wrap="none" rtlCol="0">
            <a:spAutoFit/>
          </a:bodyPr>
          <a:lstStyle/>
          <a:p>
            <a:r>
              <a:rPr lang="en-NL" b="1" dirty="0">
                <a:solidFill>
                  <a:schemeClr val="accent6">
                    <a:lumMod val="60000"/>
                    <a:lumOff val="40000"/>
                  </a:schemeClr>
                </a:solidFill>
              </a:rPr>
              <a:t>AGOT2024</a:t>
            </a:r>
          </a:p>
        </p:txBody>
      </p:sp>
    </p:spTree>
    <p:extLst>
      <p:ext uri="{BB962C8B-B14F-4D97-AF65-F5344CB8AC3E}">
        <p14:creationId xmlns:p14="http://schemas.microsoft.com/office/powerpoint/2010/main" val="313926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web-based UI</a:t>
            </a:r>
            <a:endParaRPr dirty="0"/>
          </a:p>
        </p:txBody>
      </p:sp>
      <p:pic>
        <p:nvPicPr>
          <p:cNvPr id="19458" name="Picture 2" descr="vantage6 UI tasks page"/>
          <p:cNvPicPr>
            <a:picLocks noGrp="1" noChangeAspect="1" noChangeArrowheads="1"/>
          </p:cNvPicPr>
          <p:nvPr>
            <p:ph idx="1"/>
          </p:nvPr>
        </p:nvPicPr>
        <p:blipFill>
          <a:blip r:embed="rId2"/>
          <a:stretch/>
        </p:blipFill>
        <p:spPr bwMode="auto">
          <a:xfrm>
            <a:off x="5087887" y="2710526"/>
            <a:ext cx="6709981" cy="365696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pic>
        <p:nvPicPr>
          <p:cNvPr id="3" name="Picture 2">
            <a:extLst>
              <a:ext uri="{FF2B5EF4-FFF2-40B4-BE49-F238E27FC236}">
                <a16:creationId xmlns:a16="http://schemas.microsoft.com/office/drawing/2014/main" id="{74538A47-A518-6C17-12BE-3ECC72F227A8}"/>
              </a:ext>
            </a:extLst>
          </p:cNvPr>
          <p:cNvPicPr>
            <a:picLocks noChangeAspect="1"/>
          </p:cNvPicPr>
          <p:nvPr/>
        </p:nvPicPr>
        <p:blipFill>
          <a:blip r:embed="rId4"/>
          <a:srcRect b="14586"/>
          <a:stretch/>
        </p:blipFill>
        <p:spPr>
          <a:xfrm>
            <a:off x="4034018" y="1774422"/>
            <a:ext cx="3742184" cy="1872208"/>
          </a:xfrm>
          <a:prstGeom prst="rect">
            <a:avLst/>
          </a:prstGeom>
          <a:effectLst>
            <a:outerShdw blurRad="50800" dist="38100" dir="2700000" algn="tl" rotWithShape="0">
              <a:prstClr val="black">
                <a:alpha val="40000"/>
              </a:prstClr>
            </a:outerShdw>
          </a:effectLst>
        </p:spPr>
      </p:pic>
      <p:sp>
        <p:nvSpPr>
          <p:cNvPr id="4" name="Down Arrow 3">
            <a:extLst>
              <a:ext uri="{FF2B5EF4-FFF2-40B4-BE49-F238E27FC236}">
                <a16:creationId xmlns:a16="http://schemas.microsoft.com/office/drawing/2014/main" id="{989FF61B-4B8A-9930-6399-00FE8E19A5B7}"/>
              </a:ext>
            </a:extLst>
          </p:cNvPr>
          <p:cNvSpPr/>
          <p:nvPr/>
        </p:nvSpPr>
        <p:spPr>
          <a:xfrm rot="18919661">
            <a:off x="6876643" y="2886675"/>
            <a:ext cx="214024" cy="1284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14321</TotalTime>
  <Words>2172</Words>
  <Application>Microsoft Macintosh PowerPoint</Application>
  <DocSecurity>0</DocSecurity>
  <PresentationFormat>Widescreen</PresentationFormat>
  <Paragraphs>306</Paragraphs>
  <Slides>30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Andale Mono</vt:lpstr>
      <vt:lpstr>Aptos</vt:lpstr>
      <vt:lpstr>Arial</vt:lpstr>
      <vt:lpstr>Helvetica</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The scenario – checking v6 concepts!</vt:lpstr>
      <vt:lpstr>How to conduct an analysis?</vt:lpstr>
      <vt:lpstr>In this episode: 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Algorithm pseudo-code</vt:lpstr>
      <vt:lpstr>Getting familiar with the UI</vt:lpstr>
      <vt:lpstr>Reiterating on core concepts:</vt:lpstr>
      <vt:lpstr>Running a PET: federated analysis</vt:lpstr>
      <vt:lpstr>Running a federated algorithm</vt:lpstr>
      <vt:lpstr>Getting familiar with the UI</vt:lpstr>
      <vt:lpstr>Running a PET: federated analysis</vt:lpstr>
      <vt:lpstr>Running a federated algorithm</vt:lpstr>
      <vt:lpstr>Getting familiar with the UI</vt:lpstr>
      <vt:lpstr>Play around with other algorithms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283</cp:revision>
  <dcterms:created xsi:type="dcterms:W3CDTF">2024-08-23T13:33:44Z</dcterms:created>
  <dcterms:modified xsi:type="dcterms:W3CDTF">2024-10-04T15:31:53Z</dcterms:modified>
  <cp:category/>
  <dc:identifier/>
  <cp:contentStatus/>
  <dc:language/>
  <cp:version/>
</cp:coreProperties>
</file>